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8" r:id="rId1"/>
  </p:sldMasterIdLst>
  <p:notesMasterIdLst>
    <p:notesMasterId r:id="rId22"/>
  </p:notesMasterIdLst>
  <p:sldIdLst>
    <p:sldId id="256" r:id="rId2"/>
    <p:sldId id="258" r:id="rId3"/>
    <p:sldId id="267" r:id="rId4"/>
    <p:sldId id="257" r:id="rId5"/>
    <p:sldId id="268" r:id="rId6"/>
    <p:sldId id="259" r:id="rId7"/>
    <p:sldId id="273" r:id="rId8"/>
    <p:sldId id="275" r:id="rId9"/>
    <p:sldId id="289" r:id="rId10"/>
    <p:sldId id="295" r:id="rId11"/>
    <p:sldId id="287" r:id="rId12"/>
    <p:sldId id="298" r:id="rId13"/>
    <p:sldId id="296" r:id="rId14"/>
    <p:sldId id="278" r:id="rId15"/>
    <p:sldId id="264" r:id="rId16"/>
    <p:sldId id="282" r:id="rId17"/>
    <p:sldId id="283" r:id="rId18"/>
    <p:sldId id="286" r:id="rId19"/>
    <p:sldId id="285" r:id="rId20"/>
    <p:sldId id="29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00"/>
    <p:restoredTop sz="89648"/>
  </p:normalViewPr>
  <p:slideViewPr>
    <p:cSldViewPr snapToGrid="0" snapToObjects="1">
      <p:cViewPr varScale="1">
        <p:scale>
          <a:sx n="110" d="100"/>
          <a:sy n="110" d="100"/>
        </p:scale>
        <p:origin x="824" y="176"/>
      </p:cViewPr>
      <p:guideLst/>
    </p:cSldViewPr>
  </p:slideViewPr>
  <p:outlineViewPr>
    <p:cViewPr>
      <p:scale>
        <a:sx n="33" d="100"/>
        <a:sy n="33" d="100"/>
      </p:scale>
      <p:origin x="0" y="-209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B4625D-DD5E-486A-9BC6-979C8BD93D8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CFEEE7-C46F-4665-9E55-56915D797A76}">
      <dgm:prSet/>
      <dgm:spPr/>
      <dgm:t>
        <a:bodyPr/>
        <a:lstStyle/>
        <a:p>
          <a:r>
            <a:rPr lang="en-US" dirty="0"/>
            <a:t>HumanML3D is difficult to reconstruct and lacks diversity </a:t>
          </a:r>
        </a:p>
      </dgm:t>
    </dgm:pt>
    <dgm:pt modelId="{1C83B0E6-B43E-48C3-807F-B02208CA06A3}" type="parTrans" cxnId="{CC185DA9-7ACB-4D21-BCBE-5841F483A91A}">
      <dgm:prSet/>
      <dgm:spPr/>
      <dgm:t>
        <a:bodyPr/>
        <a:lstStyle/>
        <a:p>
          <a:endParaRPr lang="en-US"/>
        </a:p>
      </dgm:t>
    </dgm:pt>
    <dgm:pt modelId="{FD799F1A-9728-4316-AC96-830DE99171D8}" type="sibTrans" cxnId="{CC185DA9-7ACB-4D21-BCBE-5841F483A91A}">
      <dgm:prSet/>
      <dgm:spPr/>
      <dgm:t>
        <a:bodyPr/>
        <a:lstStyle/>
        <a:p>
          <a:endParaRPr lang="en-US"/>
        </a:p>
      </dgm:t>
    </dgm:pt>
    <dgm:pt modelId="{7613BFA1-9776-46F8-B06A-71DDFD4DA742}">
      <dgm:prSet/>
      <dgm:spPr/>
      <dgm:t>
        <a:bodyPr/>
        <a:lstStyle/>
        <a:p>
          <a:r>
            <a:rPr lang="en-US" dirty="0"/>
            <a:t>MDM models great diversity in human motion</a:t>
          </a:r>
        </a:p>
      </dgm:t>
    </dgm:pt>
    <dgm:pt modelId="{BE969010-1826-4E7C-B070-50ABB7134D26}" type="parTrans" cxnId="{8B5D6C3A-D055-454E-BDC9-4026442C0841}">
      <dgm:prSet/>
      <dgm:spPr/>
      <dgm:t>
        <a:bodyPr/>
        <a:lstStyle/>
        <a:p>
          <a:endParaRPr lang="en-US"/>
        </a:p>
      </dgm:t>
    </dgm:pt>
    <dgm:pt modelId="{107CF347-DC0C-403D-9377-95332489CE64}" type="sibTrans" cxnId="{8B5D6C3A-D055-454E-BDC9-4026442C0841}">
      <dgm:prSet/>
      <dgm:spPr/>
      <dgm:t>
        <a:bodyPr/>
        <a:lstStyle/>
        <a:p>
          <a:endParaRPr lang="en-US"/>
        </a:p>
      </dgm:t>
    </dgm:pt>
    <dgm:pt modelId="{AF3AD42E-D245-4F67-9610-011F8C53FD5C}">
      <dgm:prSet/>
      <dgm:spPr/>
      <dgm:t>
        <a:bodyPr/>
        <a:lstStyle/>
        <a:p>
          <a:r>
            <a:rPr lang="en-US" dirty="0"/>
            <a:t>Shell</a:t>
          </a:r>
          <a:r>
            <a:rPr lang="en-US" baseline="0" dirty="0"/>
            <a:t> script to generate data</a:t>
          </a:r>
          <a:endParaRPr lang="en-US" dirty="0"/>
        </a:p>
      </dgm:t>
    </dgm:pt>
    <dgm:pt modelId="{89395703-0E22-4E5A-92BD-D099520036FC}" type="parTrans" cxnId="{B7C8998E-BA3A-466A-A568-3CA3BCE878D7}">
      <dgm:prSet/>
      <dgm:spPr/>
      <dgm:t>
        <a:bodyPr/>
        <a:lstStyle/>
        <a:p>
          <a:endParaRPr lang="en-US"/>
        </a:p>
      </dgm:t>
    </dgm:pt>
    <dgm:pt modelId="{07F56152-735A-49C9-AEE7-8C47D1EB28FA}" type="sibTrans" cxnId="{B7C8998E-BA3A-466A-A568-3CA3BCE878D7}">
      <dgm:prSet/>
      <dgm:spPr/>
      <dgm:t>
        <a:bodyPr/>
        <a:lstStyle/>
        <a:p>
          <a:endParaRPr lang="en-US"/>
        </a:p>
      </dgm:t>
    </dgm:pt>
    <dgm:pt modelId="{F09C5110-139B-4845-9BB5-28126E40A401}" type="pres">
      <dgm:prSet presAssocID="{62B4625D-DD5E-486A-9BC6-979C8BD93D8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A6FF8DE-3B6A-0F4C-9EF3-070C2647A252}" type="pres">
      <dgm:prSet presAssocID="{85CFEEE7-C46F-4665-9E55-56915D797A76}" presName="hierRoot1" presStyleCnt="0"/>
      <dgm:spPr/>
    </dgm:pt>
    <dgm:pt modelId="{968A00EE-4969-5644-B762-7C5DAC55D307}" type="pres">
      <dgm:prSet presAssocID="{85CFEEE7-C46F-4665-9E55-56915D797A76}" presName="composite" presStyleCnt="0"/>
      <dgm:spPr/>
    </dgm:pt>
    <dgm:pt modelId="{FC235F1A-7CE5-1C42-955E-7B0FB5123B87}" type="pres">
      <dgm:prSet presAssocID="{85CFEEE7-C46F-4665-9E55-56915D797A76}" presName="background" presStyleLbl="node0" presStyleIdx="0" presStyleCnt="3"/>
      <dgm:spPr/>
    </dgm:pt>
    <dgm:pt modelId="{8538D7A3-9874-934D-90E1-6BBA5FAA17AA}" type="pres">
      <dgm:prSet presAssocID="{85CFEEE7-C46F-4665-9E55-56915D797A76}" presName="text" presStyleLbl="fgAcc0" presStyleIdx="0" presStyleCnt="3">
        <dgm:presLayoutVars>
          <dgm:chPref val="3"/>
        </dgm:presLayoutVars>
      </dgm:prSet>
      <dgm:spPr/>
    </dgm:pt>
    <dgm:pt modelId="{258FEE40-E8EB-CC4B-8136-4646227BA2C8}" type="pres">
      <dgm:prSet presAssocID="{85CFEEE7-C46F-4665-9E55-56915D797A76}" presName="hierChild2" presStyleCnt="0"/>
      <dgm:spPr/>
    </dgm:pt>
    <dgm:pt modelId="{E67493FA-BAEE-9E4D-8720-42C53D846563}" type="pres">
      <dgm:prSet presAssocID="{7613BFA1-9776-46F8-B06A-71DDFD4DA742}" presName="hierRoot1" presStyleCnt="0"/>
      <dgm:spPr/>
    </dgm:pt>
    <dgm:pt modelId="{2D8FE59A-BAB7-8A49-87DE-4CFC2ABCD5B1}" type="pres">
      <dgm:prSet presAssocID="{7613BFA1-9776-46F8-B06A-71DDFD4DA742}" presName="composite" presStyleCnt="0"/>
      <dgm:spPr/>
    </dgm:pt>
    <dgm:pt modelId="{F969710C-F81F-8A4A-B67E-CAA5B576E751}" type="pres">
      <dgm:prSet presAssocID="{7613BFA1-9776-46F8-B06A-71DDFD4DA742}" presName="background" presStyleLbl="node0" presStyleIdx="1" presStyleCnt="3"/>
      <dgm:spPr/>
    </dgm:pt>
    <dgm:pt modelId="{15F9F5C6-9699-384A-8B1D-4403E8A78B53}" type="pres">
      <dgm:prSet presAssocID="{7613BFA1-9776-46F8-B06A-71DDFD4DA742}" presName="text" presStyleLbl="fgAcc0" presStyleIdx="1" presStyleCnt="3">
        <dgm:presLayoutVars>
          <dgm:chPref val="3"/>
        </dgm:presLayoutVars>
      </dgm:prSet>
      <dgm:spPr/>
    </dgm:pt>
    <dgm:pt modelId="{37E6FC63-1690-FD4E-93F3-E0F33AAFC2B2}" type="pres">
      <dgm:prSet presAssocID="{7613BFA1-9776-46F8-B06A-71DDFD4DA742}" presName="hierChild2" presStyleCnt="0"/>
      <dgm:spPr/>
    </dgm:pt>
    <dgm:pt modelId="{38E32505-8E6C-684D-B386-C15AF1EB0E7D}" type="pres">
      <dgm:prSet presAssocID="{AF3AD42E-D245-4F67-9610-011F8C53FD5C}" presName="hierRoot1" presStyleCnt="0"/>
      <dgm:spPr/>
    </dgm:pt>
    <dgm:pt modelId="{3DB6FDFF-C9DE-1F4F-BAED-E49D39FA3840}" type="pres">
      <dgm:prSet presAssocID="{AF3AD42E-D245-4F67-9610-011F8C53FD5C}" presName="composite" presStyleCnt="0"/>
      <dgm:spPr/>
    </dgm:pt>
    <dgm:pt modelId="{C288B7E5-4EE4-794B-A0A9-419AD1784FA1}" type="pres">
      <dgm:prSet presAssocID="{AF3AD42E-D245-4F67-9610-011F8C53FD5C}" presName="background" presStyleLbl="node0" presStyleIdx="2" presStyleCnt="3"/>
      <dgm:spPr/>
    </dgm:pt>
    <dgm:pt modelId="{64BE13B4-D6D6-A745-BF62-2386E30B1D2B}" type="pres">
      <dgm:prSet presAssocID="{AF3AD42E-D245-4F67-9610-011F8C53FD5C}" presName="text" presStyleLbl="fgAcc0" presStyleIdx="2" presStyleCnt="3">
        <dgm:presLayoutVars>
          <dgm:chPref val="3"/>
        </dgm:presLayoutVars>
      </dgm:prSet>
      <dgm:spPr/>
    </dgm:pt>
    <dgm:pt modelId="{9BA9601C-BFED-A14E-A4BB-30C8212E2AF4}" type="pres">
      <dgm:prSet presAssocID="{AF3AD42E-D245-4F67-9610-011F8C53FD5C}" presName="hierChild2" presStyleCnt="0"/>
      <dgm:spPr/>
    </dgm:pt>
  </dgm:ptLst>
  <dgm:cxnLst>
    <dgm:cxn modelId="{0764902B-90ED-3240-90F9-DF255ACA592D}" type="presOf" srcId="{85CFEEE7-C46F-4665-9E55-56915D797A76}" destId="{8538D7A3-9874-934D-90E1-6BBA5FAA17AA}" srcOrd="0" destOrd="0" presId="urn:microsoft.com/office/officeart/2005/8/layout/hierarchy1"/>
    <dgm:cxn modelId="{8B5D6C3A-D055-454E-BDC9-4026442C0841}" srcId="{62B4625D-DD5E-486A-9BC6-979C8BD93D88}" destId="{7613BFA1-9776-46F8-B06A-71DDFD4DA742}" srcOrd="1" destOrd="0" parTransId="{BE969010-1826-4E7C-B070-50ABB7134D26}" sibTransId="{107CF347-DC0C-403D-9377-95332489CE64}"/>
    <dgm:cxn modelId="{163B0566-3D01-4048-A42E-63B3A69C8E28}" type="presOf" srcId="{7613BFA1-9776-46F8-B06A-71DDFD4DA742}" destId="{15F9F5C6-9699-384A-8B1D-4403E8A78B53}" srcOrd="0" destOrd="0" presId="urn:microsoft.com/office/officeart/2005/8/layout/hierarchy1"/>
    <dgm:cxn modelId="{B7C8998E-BA3A-466A-A568-3CA3BCE878D7}" srcId="{62B4625D-DD5E-486A-9BC6-979C8BD93D88}" destId="{AF3AD42E-D245-4F67-9610-011F8C53FD5C}" srcOrd="2" destOrd="0" parTransId="{89395703-0E22-4E5A-92BD-D099520036FC}" sibTransId="{07F56152-735A-49C9-AEE7-8C47D1EB28FA}"/>
    <dgm:cxn modelId="{93DB2390-9AE2-D841-8C0C-ADFA266ABD3B}" type="presOf" srcId="{62B4625D-DD5E-486A-9BC6-979C8BD93D88}" destId="{F09C5110-139B-4845-9BB5-28126E40A401}" srcOrd="0" destOrd="0" presId="urn:microsoft.com/office/officeart/2005/8/layout/hierarchy1"/>
    <dgm:cxn modelId="{2B3A2393-F0F2-4444-9543-63420983CCF7}" type="presOf" srcId="{AF3AD42E-D245-4F67-9610-011F8C53FD5C}" destId="{64BE13B4-D6D6-A745-BF62-2386E30B1D2B}" srcOrd="0" destOrd="0" presId="urn:microsoft.com/office/officeart/2005/8/layout/hierarchy1"/>
    <dgm:cxn modelId="{CC185DA9-7ACB-4D21-BCBE-5841F483A91A}" srcId="{62B4625D-DD5E-486A-9BC6-979C8BD93D88}" destId="{85CFEEE7-C46F-4665-9E55-56915D797A76}" srcOrd="0" destOrd="0" parTransId="{1C83B0E6-B43E-48C3-807F-B02208CA06A3}" sibTransId="{FD799F1A-9728-4316-AC96-830DE99171D8}"/>
    <dgm:cxn modelId="{EE984BE7-A59B-294A-BC49-4BDE2E276A47}" type="presParOf" srcId="{F09C5110-139B-4845-9BB5-28126E40A401}" destId="{6A6FF8DE-3B6A-0F4C-9EF3-070C2647A252}" srcOrd="0" destOrd="0" presId="urn:microsoft.com/office/officeart/2005/8/layout/hierarchy1"/>
    <dgm:cxn modelId="{5D2D4D48-5AFE-D84E-9E98-0ACA5D73A59C}" type="presParOf" srcId="{6A6FF8DE-3B6A-0F4C-9EF3-070C2647A252}" destId="{968A00EE-4969-5644-B762-7C5DAC55D307}" srcOrd="0" destOrd="0" presId="urn:microsoft.com/office/officeart/2005/8/layout/hierarchy1"/>
    <dgm:cxn modelId="{A0527CE8-C9E5-5645-BCD3-73DA52895D8F}" type="presParOf" srcId="{968A00EE-4969-5644-B762-7C5DAC55D307}" destId="{FC235F1A-7CE5-1C42-955E-7B0FB5123B87}" srcOrd="0" destOrd="0" presId="urn:microsoft.com/office/officeart/2005/8/layout/hierarchy1"/>
    <dgm:cxn modelId="{E6D72103-7298-6147-A3C6-8213745828DC}" type="presParOf" srcId="{968A00EE-4969-5644-B762-7C5DAC55D307}" destId="{8538D7A3-9874-934D-90E1-6BBA5FAA17AA}" srcOrd="1" destOrd="0" presId="urn:microsoft.com/office/officeart/2005/8/layout/hierarchy1"/>
    <dgm:cxn modelId="{1B6721C3-21A0-0743-89FA-8850944231D9}" type="presParOf" srcId="{6A6FF8DE-3B6A-0F4C-9EF3-070C2647A252}" destId="{258FEE40-E8EB-CC4B-8136-4646227BA2C8}" srcOrd="1" destOrd="0" presId="urn:microsoft.com/office/officeart/2005/8/layout/hierarchy1"/>
    <dgm:cxn modelId="{CA799232-8D1E-8E44-9687-B868F717D0F1}" type="presParOf" srcId="{F09C5110-139B-4845-9BB5-28126E40A401}" destId="{E67493FA-BAEE-9E4D-8720-42C53D846563}" srcOrd="1" destOrd="0" presId="urn:microsoft.com/office/officeart/2005/8/layout/hierarchy1"/>
    <dgm:cxn modelId="{31900940-9CA9-F54D-9C39-3B4289635857}" type="presParOf" srcId="{E67493FA-BAEE-9E4D-8720-42C53D846563}" destId="{2D8FE59A-BAB7-8A49-87DE-4CFC2ABCD5B1}" srcOrd="0" destOrd="0" presId="urn:microsoft.com/office/officeart/2005/8/layout/hierarchy1"/>
    <dgm:cxn modelId="{FA525EFB-5075-D249-9023-B8014134D897}" type="presParOf" srcId="{2D8FE59A-BAB7-8A49-87DE-4CFC2ABCD5B1}" destId="{F969710C-F81F-8A4A-B67E-CAA5B576E751}" srcOrd="0" destOrd="0" presId="urn:microsoft.com/office/officeart/2005/8/layout/hierarchy1"/>
    <dgm:cxn modelId="{43B81F13-6BF3-E045-8C6A-FE2328E355AA}" type="presParOf" srcId="{2D8FE59A-BAB7-8A49-87DE-4CFC2ABCD5B1}" destId="{15F9F5C6-9699-384A-8B1D-4403E8A78B53}" srcOrd="1" destOrd="0" presId="urn:microsoft.com/office/officeart/2005/8/layout/hierarchy1"/>
    <dgm:cxn modelId="{6ABEC17D-8556-3544-A093-28789438D8C5}" type="presParOf" srcId="{E67493FA-BAEE-9E4D-8720-42C53D846563}" destId="{37E6FC63-1690-FD4E-93F3-E0F33AAFC2B2}" srcOrd="1" destOrd="0" presId="urn:microsoft.com/office/officeart/2005/8/layout/hierarchy1"/>
    <dgm:cxn modelId="{63D22C05-5D4E-EC4A-88B2-A770C4CDC3D3}" type="presParOf" srcId="{F09C5110-139B-4845-9BB5-28126E40A401}" destId="{38E32505-8E6C-684D-B386-C15AF1EB0E7D}" srcOrd="2" destOrd="0" presId="urn:microsoft.com/office/officeart/2005/8/layout/hierarchy1"/>
    <dgm:cxn modelId="{0DFFBAEE-ED0D-4E4F-B7E5-DA4A0ACB4D76}" type="presParOf" srcId="{38E32505-8E6C-684D-B386-C15AF1EB0E7D}" destId="{3DB6FDFF-C9DE-1F4F-BAED-E49D39FA3840}" srcOrd="0" destOrd="0" presId="urn:microsoft.com/office/officeart/2005/8/layout/hierarchy1"/>
    <dgm:cxn modelId="{FCEB98D4-9039-994C-8B58-5CE58EC77307}" type="presParOf" srcId="{3DB6FDFF-C9DE-1F4F-BAED-E49D39FA3840}" destId="{C288B7E5-4EE4-794B-A0A9-419AD1784FA1}" srcOrd="0" destOrd="0" presId="urn:microsoft.com/office/officeart/2005/8/layout/hierarchy1"/>
    <dgm:cxn modelId="{CAAD256A-DD7B-D54F-9FBA-BEF0E2A236B4}" type="presParOf" srcId="{3DB6FDFF-C9DE-1F4F-BAED-E49D39FA3840}" destId="{64BE13B4-D6D6-A745-BF62-2386E30B1D2B}" srcOrd="1" destOrd="0" presId="urn:microsoft.com/office/officeart/2005/8/layout/hierarchy1"/>
    <dgm:cxn modelId="{4C3126CD-2C26-044E-A727-465E27F86E25}" type="presParOf" srcId="{38E32505-8E6C-684D-B386-C15AF1EB0E7D}" destId="{9BA9601C-BFED-A14E-A4BB-30C8212E2AF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35F1A-7CE5-1C42-955E-7B0FB5123B87}">
      <dsp:nvSpPr>
        <dsp:cNvPr id="0" name=""/>
        <dsp:cNvSpPr/>
      </dsp:nvSpPr>
      <dsp:spPr>
        <a:xfrm>
          <a:off x="0" y="872336"/>
          <a:ext cx="1759931" cy="1117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8D7A3-9874-934D-90E1-6BBA5FAA17AA}">
      <dsp:nvSpPr>
        <dsp:cNvPr id="0" name=""/>
        <dsp:cNvSpPr/>
      </dsp:nvSpPr>
      <dsp:spPr>
        <a:xfrm>
          <a:off x="195547" y="1058107"/>
          <a:ext cx="1759931" cy="11175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HumanML3D is difficult to reconstruct and lacks diversity </a:t>
          </a:r>
        </a:p>
      </dsp:txBody>
      <dsp:txXfrm>
        <a:off x="228279" y="1090839"/>
        <a:ext cx="1694467" cy="1052092"/>
      </dsp:txXfrm>
    </dsp:sp>
    <dsp:sp modelId="{F969710C-F81F-8A4A-B67E-CAA5B576E751}">
      <dsp:nvSpPr>
        <dsp:cNvPr id="0" name=""/>
        <dsp:cNvSpPr/>
      </dsp:nvSpPr>
      <dsp:spPr>
        <a:xfrm>
          <a:off x="2151027" y="872336"/>
          <a:ext cx="1759931" cy="1117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9F5C6-9699-384A-8B1D-4403E8A78B53}">
      <dsp:nvSpPr>
        <dsp:cNvPr id="0" name=""/>
        <dsp:cNvSpPr/>
      </dsp:nvSpPr>
      <dsp:spPr>
        <a:xfrm>
          <a:off x="2346575" y="1058107"/>
          <a:ext cx="1759931" cy="11175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MDM models great diversity in human motion</a:t>
          </a:r>
        </a:p>
      </dsp:txBody>
      <dsp:txXfrm>
        <a:off x="2379307" y="1090839"/>
        <a:ext cx="1694467" cy="1052092"/>
      </dsp:txXfrm>
    </dsp:sp>
    <dsp:sp modelId="{C288B7E5-4EE4-794B-A0A9-419AD1784FA1}">
      <dsp:nvSpPr>
        <dsp:cNvPr id="0" name=""/>
        <dsp:cNvSpPr/>
      </dsp:nvSpPr>
      <dsp:spPr>
        <a:xfrm>
          <a:off x="4302054" y="872336"/>
          <a:ext cx="1759931" cy="1117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E13B4-D6D6-A745-BF62-2386E30B1D2B}">
      <dsp:nvSpPr>
        <dsp:cNvPr id="0" name=""/>
        <dsp:cNvSpPr/>
      </dsp:nvSpPr>
      <dsp:spPr>
        <a:xfrm>
          <a:off x="4497602" y="1058107"/>
          <a:ext cx="1759931" cy="11175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Shell</a:t>
          </a:r>
          <a:r>
            <a:rPr lang="en-US" sz="1600" kern="1200" baseline="0" dirty="0"/>
            <a:t> script to generate data</a:t>
          </a:r>
          <a:endParaRPr lang="en-US" sz="1600" kern="1200" dirty="0"/>
        </a:p>
      </dsp:txBody>
      <dsp:txXfrm>
        <a:off x="4530334" y="1090839"/>
        <a:ext cx="1694467" cy="1052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C43D3-F6F6-BA4C-8262-3A973786774F}" type="datetimeFigureOut">
              <a:rPr lang="en-US" smtClean="0"/>
              <a:t>7/7/23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12D4F-A4E9-3E40-90D9-F0FAB97DB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8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12D4F-A4E9-3E40-90D9-F0FAB97DBA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86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Improve performance of synthetic pipeline that takes MDM input to generate HOI : give more training data to summon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12D4F-A4E9-3E40-90D9-F0FAB97DBA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77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Diffusion models: promising \due to their many-to-many nature.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12D4F-A4E9-3E40-90D9-F0FAB97DBA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97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collapse of CVAE models: first class generally CVAE based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12D4F-A4E9-3E40-90D9-F0FAB97DBA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5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 output of </a:t>
            </a:r>
            <a:r>
              <a:rPr lang="en-US" dirty="0" err="1"/>
              <a:t>contactFormer</a:t>
            </a:r>
            <a:r>
              <a:rPr lang="en-US" dirty="0"/>
              <a:t> through </a:t>
            </a:r>
            <a:r>
              <a:rPr lang="en-US" dirty="0" err="1"/>
              <a:t>softmax</a:t>
            </a:r>
            <a:r>
              <a:rPr lang="en-US" dirty="0"/>
              <a:t> function using –</a:t>
            </a:r>
            <a:r>
              <a:rPr lang="en-US" dirty="0" err="1"/>
              <a:t>save_probability</a:t>
            </a:r>
            <a:r>
              <a:rPr lang="en-US" dirty="0"/>
              <a:t> argument.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contactFormer</a:t>
            </a:r>
            <a:r>
              <a:rPr lang="en-US" dirty="0"/>
              <a:t> now produces a 8 dimensional vector for each vertex of each frame, indicating the probability of each of the 8 object categories.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12D4F-A4E9-3E40-90D9-F0FAB97DBA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en-US" dirty="0"/>
              <a:t> to replace a chair with a sofa in an orientation that maintains realism of human motion </a:t>
            </a:r>
          </a:p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12D4F-A4E9-3E40-90D9-F0FAB97DBA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30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Limited data and less diverse: so scenes with interaction are limited and cant be </a:t>
            </a:r>
            <a:r>
              <a:rPr lang="en-US" dirty="0" err="1"/>
              <a:t>producesd</a:t>
            </a:r>
            <a:r>
              <a:rPr lang="en-US" dirty="0"/>
              <a:t> as we desire. </a:t>
            </a:r>
            <a:br>
              <a:rPr lang="en-US" dirty="0"/>
            </a:br>
            <a:r>
              <a:rPr lang="en-US" dirty="0"/>
              <a:t>Leverage MDM output for scene generation which would generate synthetic pipeline : </a:t>
            </a:r>
            <a:r>
              <a:rPr lang="en-US" dirty="0" err="1"/>
              <a:t>exmplain</a:t>
            </a:r>
            <a:r>
              <a:rPr lang="en-US" dirty="0"/>
              <a:t> why this will be useful </a:t>
            </a:r>
          </a:p>
          <a:p>
            <a:r>
              <a:rPr lang="en-US" dirty="0"/>
              <a:t>Target 4: example (for example, addition of a chair when human sits down)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12D4F-A4E9-3E40-90D9-F0FAB97DBA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8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The floor is divided into a grid, and each cell is </a:t>
            </a:r>
            <a:r>
              <a:rPr lang="en-IN" dirty="0" err="1"/>
              <a:t>labeled</a:t>
            </a:r>
            <a:r>
              <a:rPr lang="en-IN" dirty="0"/>
              <a:t> as occupied if feet vertices or object vertices are in close proximity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Uses autoregressive transformer model trained on the 3D-FRONT object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The model takes as input the categories of existing objects and returns a </a:t>
            </a:r>
            <a:r>
              <a:rPr lang="en-IN" sz="1200" dirty="0"/>
              <a:t>probability</a:t>
            </a:r>
            <a:r>
              <a:rPr lang="en-IN" dirty="0"/>
              <a:t> distribution of the next object category.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12D4F-A4E9-3E40-90D9-F0FAB97DBA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41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 output of </a:t>
            </a:r>
            <a:r>
              <a:rPr lang="en-US" dirty="0" err="1"/>
              <a:t>contactFormer</a:t>
            </a:r>
            <a:r>
              <a:rPr lang="en-US" dirty="0"/>
              <a:t> through </a:t>
            </a:r>
            <a:r>
              <a:rPr lang="en-US" dirty="0" err="1"/>
              <a:t>softmax</a:t>
            </a:r>
            <a:r>
              <a:rPr lang="en-US" dirty="0"/>
              <a:t> function using –</a:t>
            </a:r>
            <a:r>
              <a:rPr lang="en-US" dirty="0" err="1"/>
              <a:t>save_probability</a:t>
            </a:r>
            <a:r>
              <a:rPr lang="en-US" dirty="0"/>
              <a:t> argument.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contactFormer</a:t>
            </a:r>
            <a:r>
              <a:rPr lang="en-US" dirty="0"/>
              <a:t> now produces a 8 dimensional vector for each vertex of each frame, indicating the probability of each of the 8 object categories.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12D4F-A4E9-3E40-90D9-F0FAB97DBA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56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Integrated SMPLX transfer model into MDM and summon environment and wrote script to simplify and accelerate the process of MDM output conversion to SMPLX parameters.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12D4F-A4E9-3E40-90D9-F0FAB97DBA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48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072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94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9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25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5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698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42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91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76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7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7/7/23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26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77" r:id="rId7"/>
    <p:sldLayoutId id="2147483778" r:id="rId8"/>
    <p:sldLayoutId id="2147483779" r:id="rId9"/>
    <p:sldLayoutId id="2147483780" r:id="rId10"/>
    <p:sldLayoutId id="214748378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6.png"/><Relationship Id="rId18" Type="http://schemas.microsoft.com/office/2007/relationships/diagramDrawing" Target="../diagrams/drawing1.xml"/><Relationship Id="rId3" Type="http://schemas.openxmlformats.org/officeDocument/2006/relationships/video" Target="../media/media5.mp4"/><Relationship Id="rId7" Type="http://schemas.openxmlformats.org/officeDocument/2006/relationships/video" Target="../media/media7.mp4"/><Relationship Id="rId12" Type="http://schemas.openxmlformats.org/officeDocument/2006/relationships/image" Target="../media/image15.png"/><Relationship Id="rId17" Type="http://schemas.openxmlformats.org/officeDocument/2006/relationships/diagramColors" Target="../diagrams/colors1.xml"/><Relationship Id="rId2" Type="http://schemas.microsoft.com/office/2007/relationships/media" Target="../media/media5.mp4"/><Relationship Id="rId16" Type="http://schemas.openxmlformats.org/officeDocument/2006/relationships/diagramQuickStyle" Target="../diagrams/quickStyle1.xml"/><Relationship Id="rId1" Type="http://schemas.openxmlformats.org/officeDocument/2006/relationships/tags" Target="../tags/tag3.xml"/><Relationship Id="rId6" Type="http://schemas.microsoft.com/office/2007/relationships/media" Target="../media/media7.mp4"/><Relationship Id="rId11" Type="http://schemas.openxmlformats.org/officeDocument/2006/relationships/image" Target="../media/image14.png"/><Relationship Id="rId5" Type="http://schemas.openxmlformats.org/officeDocument/2006/relationships/video" Target="../media/media6.mp4"/><Relationship Id="rId15" Type="http://schemas.openxmlformats.org/officeDocument/2006/relationships/diagramLayout" Target="../diagrams/layout1.xml"/><Relationship Id="rId10" Type="http://schemas.openxmlformats.org/officeDocument/2006/relationships/image" Target="../media/image13.png"/><Relationship Id="rId4" Type="http://schemas.microsoft.com/office/2007/relationships/media" Target="../media/media6.mp4"/><Relationship Id="rId9" Type="http://schemas.openxmlformats.org/officeDocument/2006/relationships/notesSlide" Target="../notesSlides/notesSlide4.xml"/><Relationship Id="rId1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video" Target="../media/media8.mov"/><Relationship Id="rId7" Type="http://schemas.openxmlformats.org/officeDocument/2006/relationships/video" Target="../media/media10.mov"/><Relationship Id="rId2" Type="http://schemas.microsoft.com/office/2007/relationships/media" Target="../media/media8.mov"/><Relationship Id="rId1" Type="http://schemas.openxmlformats.org/officeDocument/2006/relationships/tags" Target="../tags/tag4.xml"/><Relationship Id="rId6" Type="http://schemas.microsoft.com/office/2007/relationships/media" Target="../media/media10.mov"/><Relationship Id="rId11" Type="http://schemas.openxmlformats.org/officeDocument/2006/relationships/image" Target="../media/image21.png"/><Relationship Id="rId5" Type="http://schemas.openxmlformats.org/officeDocument/2006/relationships/video" Target="../media/media9.mov"/><Relationship Id="rId10" Type="http://schemas.openxmlformats.org/officeDocument/2006/relationships/image" Target="../media/image20.png"/><Relationship Id="rId4" Type="http://schemas.microsoft.com/office/2007/relationships/media" Target="../media/media9.mov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video" Target="../media/media11.mov"/><Relationship Id="rId7" Type="http://schemas.openxmlformats.org/officeDocument/2006/relationships/image" Target="../media/image23.png"/><Relationship Id="rId2" Type="http://schemas.microsoft.com/office/2007/relationships/media" Target="../media/media11.mov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12.mov"/><Relationship Id="rId4" Type="http://schemas.microsoft.com/office/2007/relationships/media" Target="../media/media12.mo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video" Target="../media/media2.mp4"/><Relationship Id="rId7" Type="http://schemas.openxmlformats.org/officeDocument/2006/relationships/video" Target="../media/media4.mp4"/><Relationship Id="rId12" Type="http://schemas.openxmlformats.org/officeDocument/2006/relationships/image" Target="../media/image12.png"/><Relationship Id="rId2" Type="http://schemas.microsoft.com/office/2007/relationships/media" Target="../media/media2.mp4"/><Relationship Id="rId1" Type="http://schemas.openxmlformats.org/officeDocument/2006/relationships/tags" Target="../tags/tag2.xml"/><Relationship Id="rId6" Type="http://schemas.microsoft.com/office/2007/relationships/media" Target="../media/media4.mp4"/><Relationship Id="rId11" Type="http://schemas.openxmlformats.org/officeDocument/2006/relationships/image" Target="../media/image11.png"/><Relationship Id="rId5" Type="http://schemas.openxmlformats.org/officeDocument/2006/relationships/video" Target="../media/media3.mp4"/><Relationship Id="rId10" Type="http://schemas.openxmlformats.org/officeDocument/2006/relationships/image" Target="../media/image10.png"/><Relationship Id="rId4" Type="http://schemas.microsoft.com/office/2007/relationships/media" Target="../media/media3.mp4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40E0E787-6A3F-4579-9E73-AC9FBB0E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87B812C-3070-452B-83FE-78736A4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00DC-D4F5-BA4D-BEC0-13C4564BD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97740"/>
            <a:ext cx="3810000" cy="1582719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</a:rPr>
              <a:t>SYNTHETIC HUMAN MOTION GENERATION 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For 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1DEF2-031D-CF47-8171-2895AF2917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283221"/>
            <a:ext cx="3718932" cy="731037"/>
          </a:xfr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000" spc="50" dirty="0">
                <a:solidFill>
                  <a:schemeClr val="bg1"/>
                </a:solidFill>
              </a:rPr>
              <a:t>Name: </a:t>
            </a:r>
            <a:r>
              <a:rPr lang="en-US" sz="1000" spc="50" dirty="0" err="1">
                <a:solidFill>
                  <a:schemeClr val="bg1"/>
                </a:solidFill>
              </a:rPr>
              <a:t>Tejas</a:t>
            </a:r>
            <a:r>
              <a:rPr lang="en-US" sz="1000" spc="50" dirty="0">
                <a:solidFill>
                  <a:schemeClr val="bg1"/>
                </a:solidFill>
              </a:rPr>
              <a:t> Ramakrishnan</a:t>
            </a:r>
            <a:br>
              <a:rPr lang="en-US" sz="1000" spc="50" dirty="0">
                <a:solidFill>
                  <a:schemeClr val="bg1"/>
                </a:solidFill>
              </a:rPr>
            </a:br>
            <a:r>
              <a:rPr lang="en-US" sz="1000" spc="50" dirty="0">
                <a:solidFill>
                  <a:schemeClr val="bg1"/>
                </a:solidFill>
              </a:rPr>
              <a:t>Mentor: </a:t>
            </a:r>
            <a:r>
              <a:rPr lang="en-US" sz="1000" spc="50" dirty="0" err="1">
                <a:solidFill>
                  <a:schemeClr val="bg1"/>
                </a:solidFill>
              </a:rPr>
              <a:t>Myungjae</a:t>
            </a:r>
            <a:r>
              <a:rPr lang="en-US" sz="1000" spc="50" dirty="0">
                <a:solidFill>
                  <a:schemeClr val="bg1"/>
                </a:solidFill>
              </a:rPr>
              <a:t> Jeon</a:t>
            </a:r>
            <a:br>
              <a:rPr lang="en-US" sz="1000" spc="50" dirty="0">
                <a:solidFill>
                  <a:schemeClr val="bg1"/>
                </a:solidFill>
              </a:rPr>
            </a:br>
            <a:r>
              <a:rPr lang="en-US" sz="1000" spc="50" dirty="0">
                <a:solidFill>
                  <a:schemeClr val="bg1"/>
                </a:solidFill>
              </a:rPr>
              <a:t>Team: Samsung Research </a:t>
            </a:r>
            <a:br>
              <a:rPr lang="en-US" sz="1000" spc="50" dirty="0">
                <a:solidFill>
                  <a:schemeClr val="bg1"/>
                </a:solidFill>
              </a:rPr>
            </a:br>
            <a:r>
              <a:rPr lang="en-US" sz="1000" spc="50" dirty="0">
                <a:solidFill>
                  <a:schemeClr val="bg1"/>
                </a:solidFill>
              </a:rPr>
              <a:t>Augmented Reality Lab</a:t>
            </a:r>
          </a:p>
          <a:p>
            <a:pPr algn="ctr">
              <a:lnSpc>
                <a:spcPct val="120000"/>
              </a:lnSpc>
            </a:pPr>
            <a:r>
              <a:rPr lang="en-US" sz="1000" spc="50" dirty="0">
                <a:solidFill>
                  <a:schemeClr val="bg1"/>
                </a:solidFill>
              </a:rPr>
              <a:t>12</a:t>
            </a:r>
            <a:r>
              <a:rPr lang="en-US" sz="1000" spc="50" baseline="30000" dirty="0">
                <a:solidFill>
                  <a:schemeClr val="bg1"/>
                </a:solidFill>
              </a:rPr>
              <a:t>th</a:t>
            </a:r>
            <a:r>
              <a:rPr lang="en-US" sz="1000" spc="50" dirty="0">
                <a:solidFill>
                  <a:schemeClr val="bg1"/>
                </a:solidFill>
              </a:rPr>
              <a:t> July 2023</a:t>
            </a:r>
          </a:p>
        </p:txBody>
      </p:sp>
      <p:pic>
        <p:nvPicPr>
          <p:cNvPr id="7" name="hello.mp4" descr="hello.mp4">
            <a:hlinkClick r:id="" action="ppaction://media"/>
            <a:extLst>
              <a:ext uri="{FF2B5EF4-FFF2-40B4-BE49-F238E27FC236}">
                <a16:creationId xmlns:a16="http://schemas.microsoft.com/office/drawing/2014/main" id="{055EDEE6-E8ED-DD4E-A35A-8967CFE4E84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424488"/>
            <a:ext cx="5345365" cy="4009023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51B3B56-501F-42FF-8534-28EF785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97080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9592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3878"/>
    </mc:Choice>
    <mc:Fallback>
      <p:transition spd="slow" advTm="13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882" objId="7"/>
        <p14:stopEvt time="13657" objId="7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DFCDC-AD86-C541-9581-0325F73A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2288987"/>
            <a:ext cx="4009639" cy="22830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</a:rPr>
              <a:t>Target 1: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DIVERSE DENSELY Annotated HUMAN DATASET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generation</a:t>
            </a:r>
          </a:p>
        </p:txBody>
      </p:sp>
      <p:pic>
        <p:nvPicPr>
          <p:cNvPr id="8" name="diverse-1.mp4" descr="diverse-1.mp4">
            <a:hlinkClick r:id="" action="ppaction://media"/>
            <a:extLst>
              <a:ext uri="{FF2B5EF4-FFF2-40B4-BE49-F238E27FC236}">
                <a16:creationId xmlns:a16="http://schemas.microsoft.com/office/drawing/2014/main" id="{0937EAFF-E706-604D-B37C-51871D406EA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67347" y="5059082"/>
            <a:ext cx="1311836" cy="1311836"/>
          </a:xfrm>
          <a:prstGeom prst="rect">
            <a:avLst/>
          </a:prstGeom>
        </p:spPr>
      </p:pic>
      <p:pic>
        <p:nvPicPr>
          <p:cNvPr id="9" name="diverse-2.mp4" descr="diverse-2.mp4">
            <a:hlinkClick r:id="" action="ppaction://media"/>
            <a:extLst>
              <a:ext uri="{FF2B5EF4-FFF2-40B4-BE49-F238E27FC236}">
                <a16:creationId xmlns:a16="http://schemas.microsoft.com/office/drawing/2014/main" id="{E93CE317-CE32-4743-9E45-0657AAB22876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831796" y="4965539"/>
            <a:ext cx="1480084" cy="1480084"/>
          </a:xfrm>
          <a:prstGeom prst="rect">
            <a:avLst/>
          </a:prstGeom>
        </p:spPr>
      </p:pic>
      <p:pic>
        <p:nvPicPr>
          <p:cNvPr id="10" name="diverse-0.mp4" descr="diverse-0.mp4">
            <a:hlinkClick r:id="" action="ppaction://media"/>
            <a:extLst>
              <a:ext uri="{FF2B5EF4-FFF2-40B4-BE49-F238E27FC236}">
                <a16:creationId xmlns:a16="http://schemas.microsoft.com/office/drawing/2014/main" id="{7AD2CED4-3CE8-D047-892B-5BFF5A30A32A}"/>
              </a:ext>
            </a:extLst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632742" y="5059082"/>
            <a:ext cx="1311836" cy="13118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22DA55-E752-E343-B155-51F99114B40C}"/>
              </a:ext>
            </a:extLst>
          </p:cNvPr>
          <p:cNvSpPr txBox="1"/>
          <p:nvPr/>
        </p:nvSpPr>
        <p:spPr>
          <a:xfrm>
            <a:off x="6495240" y="6370918"/>
            <a:ext cx="444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Subtly different motions of same input text</a:t>
            </a:r>
          </a:p>
        </p:txBody>
      </p:sp>
      <p:pic>
        <p:nvPicPr>
          <p:cNvPr id="12" name="Picture 11" descr="A diagram of a diagram&#10;&#10;Description automatically generated">
            <a:extLst>
              <a:ext uri="{FF2B5EF4-FFF2-40B4-BE49-F238E27FC236}">
                <a16:creationId xmlns:a16="http://schemas.microsoft.com/office/drawing/2014/main" id="{E999DA6B-32BD-544B-83D4-6D4CAB2ABB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7347" y="226805"/>
            <a:ext cx="4348588" cy="26716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4E7ADE-1643-334F-8FD6-3B361E6338B2}"/>
              </a:ext>
            </a:extLst>
          </p:cNvPr>
          <p:cNvSpPr txBox="1"/>
          <p:nvPr/>
        </p:nvSpPr>
        <p:spPr>
          <a:xfrm>
            <a:off x="6367347" y="1663005"/>
            <a:ext cx="29541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man kicks something or someone with his left </a:t>
            </a:r>
            <a:r>
              <a:rPr lang="en-US" sz="1400" dirty="0" err="1"/>
              <a:t>leg.#a</a:t>
            </a:r>
            <a:r>
              <a:rPr lang="en-US" sz="1400" dirty="0"/>
              <a:t>/DET man/NOUN kick/</a:t>
            </a:r>
            <a:r>
              <a:rPr lang="en-US" sz="1400" dirty="0" err="1"/>
              <a:t>VERBa</a:t>
            </a:r>
            <a:r>
              <a:rPr lang="en-US" sz="1400" dirty="0"/>
              <a:t> something/PRON or/CCONJ someone/PRON with/ADP his/DET left/ADJ leg/NOUN#0.0#0.0</a:t>
            </a:r>
          </a:p>
          <a:p>
            <a:endParaRPr lang="en-US" sz="1400" dirty="0"/>
          </a:p>
        </p:txBody>
      </p:sp>
      <p:graphicFrame>
        <p:nvGraphicFramePr>
          <p:cNvPr id="41" name="TextBox 3">
            <a:extLst>
              <a:ext uri="{FF2B5EF4-FFF2-40B4-BE49-F238E27FC236}">
                <a16:creationId xmlns:a16="http://schemas.microsoft.com/office/drawing/2014/main" id="{67BCC80C-9A3E-0800-0E69-C25FB00D99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0763929"/>
              </p:ext>
            </p:extLst>
          </p:nvPr>
        </p:nvGraphicFramePr>
        <p:xfrm>
          <a:off x="5567536" y="2435514"/>
          <a:ext cx="6257534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628991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5060"/>
    </mc:Choice>
    <mc:Fallback>
      <p:transition spd="slow" advTm="65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60114" objId="8"/>
        <p14:playEvt time="60487" objId="9"/>
        <p14:playEvt time="62423" objId="10"/>
        <p14:stopEvt time="65060" objId="8"/>
        <p14:stopEvt time="65060" objId="9"/>
        <p14:stopEvt time="65060" objId="10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Oval 26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DFCDC-AD86-C541-9581-0325F73A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2691646"/>
            <a:ext cx="4009639" cy="228301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1800" dirty="0"/>
              <a:t>TARGET 2:</a:t>
            </a:r>
            <a:br>
              <a:rPr lang="en-US" sz="2000" dirty="0"/>
            </a:br>
            <a:r>
              <a:rPr lang="en-US" sz="3100" dirty="0"/>
              <a:t>one-to-many </a:t>
            </a:r>
            <a:br>
              <a:rPr lang="en-US" sz="3100" dirty="0"/>
            </a:br>
            <a:r>
              <a:rPr lang="en-US" sz="3100" dirty="0"/>
              <a:t>scene generation</a:t>
            </a:r>
            <a:br>
              <a:rPr lang="en-US" dirty="0"/>
            </a:br>
            <a:r>
              <a:rPr lang="en-US" sz="1600" dirty="0"/>
              <a:t>1.object replacement</a:t>
            </a:r>
            <a:br>
              <a:rPr lang="en-US" sz="1600" dirty="0"/>
            </a:br>
            <a:r>
              <a:rPr lang="en-US" sz="1600" dirty="0"/>
              <a:t>2.Object manipulation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AD98C9-B6DD-C44B-A00F-051B5CCBA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2" t="1973" r="3137" b="-1973"/>
          <a:stretch/>
        </p:blipFill>
        <p:spPr>
          <a:xfrm>
            <a:off x="6318369" y="355982"/>
            <a:ext cx="5605928" cy="2486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EB8A929A-94A9-9242-AC57-F89B8370E5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6"/>
          <a:stretch/>
        </p:blipFill>
        <p:spPr>
          <a:xfrm>
            <a:off x="6318369" y="3429000"/>
            <a:ext cx="5605928" cy="2486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92D81C-B3C1-4443-AE74-B89AFA34A56F}"/>
              </a:ext>
            </a:extLst>
          </p:cNvPr>
          <p:cNvSpPr txBox="1"/>
          <p:nvPr/>
        </p:nvSpPr>
        <p:spPr>
          <a:xfrm>
            <a:off x="7378984" y="2766520"/>
            <a:ext cx="348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Existing pipeline for object fitting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9090F-B830-6B46-A382-F86FCF78B568}"/>
              </a:ext>
            </a:extLst>
          </p:cNvPr>
          <p:cNvSpPr txBox="1"/>
          <p:nvPr/>
        </p:nvSpPr>
        <p:spPr>
          <a:xfrm>
            <a:off x="7498870" y="5915722"/>
            <a:ext cx="348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pipeline for object fitting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35A35-0425-3745-9FFF-6A78A32F1C5B}"/>
              </a:ext>
            </a:extLst>
          </p:cNvPr>
          <p:cNvSpPr txBox="1"/>
          <p:nvPr/>
        </p:nvSpPr>
        <p:spPr>
          <a:xfrm>
            <a:off x="6562846" y="6317352"/>
            <a:ext cx="536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 objects with semantically similar instances </a:t>
            </a:r>
          </a:p>
        </p:txBody>
      </p:sp>
    </p:spTree>
    <p:extLst>
      <p:ext uri="{BB962C8B-B14F-4D97-AF65-F5344CB8AC3E}">
        <p14:creationId xmlns:p14="http://schemas.microsoft.com/office/powerpoint/2010/main" val="3888389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4114"/>
    </mc:Choice>
    <mc:Fallback>
      <p:transition spd="slow" advTm="6411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Oval 26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DFCDC-AD86-C541-9581-0325F73A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1559895"/>
            <a:ext cx="4009639" cy="39034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dirty="0"/>
              <a:t>Target 2</a:t>
            </a:r>
            <a:br>
              <a:rPr lang="en-US" dirty="0"/>
            </a:br>
            <a:r>
              <a:rPr lang="en-US" dirty="0"/>
              <a:t>one-to-many </a:t>
            </a:r>
            <a:br>
              <a:rPr lang="en-US" dirty="0"/>
            </a:br>
            <a:r>
              <a:rPr lang="en-US" dirty="0"/>
              <a:t>scene generation:</a:t>
            </a:r>
            <a:br>
              <a:rPr lang="en-US" dirty="0"/>
            </a:br>
            <a:r>
              <a:rPr lang="en-US" sz="1050" dirty="0"/>
              <a:t>output videos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sofa-chair-scene-cont-trim_fast.mov" descr="sofa-chair-scene-cont-trim_fast.mov">
            <a:hlinkClick r:id="" action="ppaction://media"/>
            <a:extLst>
              <a:ext uri="{FF2B5EF4-FFF2-40B4-BE49-F238E27FC236}">
                <a16:creationId xmlns:a16="http://schemas.microsoft.com/office/drawing/2014/main" id="{D9A54114-4C7F-C947-A1E3-BB5439CAE2D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53843" y="2403586"/>
            <a:ext cx="3334135" cy="1992145"/>
          </a:xfrm>
          <a:prstGeom prst="rect">
            <a:avLst/>
          </a:prstGeom>
        </p:spPr>
      </p:pic>
      <p:pic>
        <p:nvPicPr>
          <p:cNvPr id="8" name="stool-chair-scene-trim_fast.mov" descr="stool-chair-scene-trim_fast.mov">
            <a:hlinkClick r:id="" action="ppaction://media"/>
            <a:extLst>
              <a:ext uri="{FF2B5EF4-FFF2-40B4-BE49-F238E27FC236}">
                <a16:creationId xmlns:a16="http://schemas.microsoft.com/office/drawing/2014/main" id="{3270145F-ED4D-AE44-9AC5-95B607DA5DFE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412601" y="191050"/>
            <a:ext cx="3334133" cy="1992144"/>
          </a:xfrm>
          <a:prstGeom prst="rect">
            <a:avLst/>
          </a:prstGeom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  <p:pic>
        <p:nvPicPr>
          <p:cNvPr id="9" name="sofa-chair-orient_fast.mov" descr="sofa-chair-orient_fast.mov">
            <a:hlinkClick r:id="" action="ppaction://media"/>
            <a:extLst>
              <a:ext uri="{FF2B5EF4-FFF2-40B4-BE49-F238E27FC236}">
                <a16:creationId xmlns:a16="http://schemas.microsoft.com/office/drawing/2014/main" id="{4DDEAE19-C60B-8847-8268-9003BDA84149}"/>
              </a:ext>
            </a:extLst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412602" y="4616123"/>
            <a:ext cx="3334133" cy="199214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2C9F0-5E8D-BD4D-AD95-CBF374E86BD6}"/>
              </a:ext>
            </a:extLst>
          </p:cNvPr>
          <p:cNvCxnSpPr>
            <a:endCxn id="8" idx="3"/>
          </p:cNvCxnSpPr>
          <p:nvPr/>
        </p:nvCxnSpPr>
        <p:spPr>
          <a:xfrm flipH="1" flipV="1">
            <a:off x="9746734" y="1187122"/>
            <a:ext cx="474176" cy="121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BCFB3A-3356-0941-BA90-15E19EC64958}"/>
              </a:ext>
            </a:extLst>
          </p:cNvPr>
          <p:cNvSpPr txBox="1"/>
          <p:nvPr/>
        </p:nvSpPr>
        <p:spPr>
          <a:xfrm>
            <a:off x="9983822" y="1559895"/>
            <a:ext cx="153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020821-4204-7C45-BCD1-0D308EF12930}"/>
              </a:ext>
            </a:extLst>
          </p:cNvPr>
          <p:cNvCxnSpPr>
            <a:cxnSpLocks/>
          </p:cNvCxnSpPr>
          <p:nvPr/>
        </p:nvCxnSpPr>
        <p:spPr>
          <a:xfrm flipH="1">
            <a:off x="9746734" y="4395731"/>
            <a:ext cx="890400" cy="1216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D7B622-D185-5740-A6FF-1C9EB19D765A}"/>
              </a:ext>
            </a:extLst>
          </p:cNvPr>
          <p:cNvSpPr txBox="1"/>
          <p:nvPr/>
        </p:nvSpPr>
        <p:spPr>
          <a:xfrm>
            <a:off x="10098059" y="5003963"/>
            <a:ext cx="153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1257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5777"/>
    </mc:Choice>
    <mc:Fallback>
      <p:transition spd="slow" advTm="15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5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8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334" objId="7"/>
        <p14:stopEvt time="15777" objId="7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Oval 26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DFCDC-AD86-C541-9581-0325F73A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88" y="2201569"/>
            <a:ext cx="4319623" cy="228301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1800" dirty="0"/>
              <a:t>Targets 3 &amp; 4:</a:t>
            </a:r>
            <a:br>
              <a:rPr lang="en-US" sz="1800" dirty="0"/>
            </a:br>
            <a:r>
              <a:rPr lang="en-US" dirty="0"/>
              <a:t>SYNTHETIC PIPELINE</a:t>
            </a:r>
            <a:br>
              <a:rPr lang="en-US" dirty="0"/>
            </a:br>
            <a:r>
              <a:rPr lang="en-US" dirty="0"/>
              <a:t>FOR </a:t>
            </a:r>
            <a:br>
              <a:rPr lang="en-US" dirty="0"/>
            </a:br>
            <a:r>
              <a:rPr lang="en-US" dirty="0"/>
              <a:t>MOTION SYNTHESIS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7CE009-222B-434E-9835-3DAF929493D0}"/>
              </a:ext>
            </a:extLst>
          </p:cNvPr>
          <p:cNvSpPr txBox="1"/>
          <p:nvPr/>
        </p:nvSpPr>
        <p:spPr>
          <a:xfrm>
            <a:off x="6338209" y="1561969"/>
            <a:ext cx="56994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Existing scene algorithms use input </a:t>
            </a:r>
            <a:r>
              <a:rPr lang="en-US" dirty="0" err="1"/>
              <a:t>moCap</a:t>
            </a:r>
            <a:r>
              <a:rPr lang="en-US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Such data is limited in availability and expensive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completely synthetic pipeline exists which limits data diversity and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synthetic pipeline would allow generation of completely new motions and scenes at discretion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is to leverage MDM output for scene generation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3: Generation of scene w/o interaction from MDM output of pure human motion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4: Generation of scene with interaction using MDM output of pure human motion</a:t>
            </a:r>
          </a:p>
        </p:txBody>
      </p:sp>
    </p:spTree>
    <p:extLst>
      <p:ext uri="{BB962C8B-B14F-4D97-AF65-F5344CB8AC3E}">
        <p14:creationId xmlns:p14="http://schemas.microsoft.com/office/powerpoint/2010/main" val="308126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1962"/>
    </mc:Choice>
    <mc:Fallback>
      <p:transition spd="slow" advTm="5196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Oval 15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0A287-1934-6D41-A425-3C65747F6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2288987"/>
            <a:ext cx="4009639" cy="2283013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/>
              <a:t>TARGET 3: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56A18A-D11C-632B-CD0C-516339A0F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413" y="3691965"/>
            <a:ext cx="4989817" cy="3048000"/>
          </a:xfrm>
        </p:spPr>
        <p:txBody>
          <a:bodyPr anchor="ctr">
            <a:normAutofit fontScale="92500"/>
          </a:bodyPr>
          <a:lstStyle/>
          <a:p>
            <a:r>
              <a:rPr lang="en-US" dirty="0"/>
              <a:t>Feed text prompt to MDM to get joint output</a:t>
            </a:r>
          </a:p>
          <a:p>
            <a:r>
              <a:rPr lang="en-US" dirty="0"/>
              <a:t>Convert output to SMPL form and store OBJS</a:t>
            </a:r>
          </a:p>
          <a:p>
            <a:r>
              <a:rPr lang="en-US" dirty="0"/>
              <a:t>Convert to point cloud format using python script</a:t>
            </a:r>
          </a:p>
          <a:p>
            <a:r>
              <a:rPr lang="en-US" dirty="0"/>
              <a:t>Normalize orientation to </a:t>
            </a:r>
            <a:r>
              <a:rPr lang="en-US" dirty="0" err="1"/>
              <a:t>xy</a:t>
            </a:r>
            <a:r>
              <a:rPr lang="en-US" dirty="0"/>
              <a:t> plane by applying a mesh rotation of </a:t>
            </a:r>
            <a:r>
              <a:rPr lang="en-IN" dirty="0"/>
              <a:t>( 3𝝿/2, 𝝿, 𝝿) </a:t>
            </a:r>
          </a:p>
          <a:p>
            <a:r>
              <a:rPr lang="en-US" dirty="0"/>
              <a:t>Apply grid based auto regressive scene completion algorithm(ATISS) for diverse scene completion </a:t>
            </a:r>
          </a:p>
        </p:txBody>
      </p:sp>
      <p:pic>
        <p:nvPicPr>
          <p:cNvPr id="5" name="Content Placeholder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9F095362-9414-714A-AE37-17BB66B3B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99" y="25866"/>
            <a:ext cx="4989817" cy="36660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2229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1603"/>
    </mc:Choice>
    <mc:Fallback>
      <p:transition spd="slow" advTm="4160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Oval 18">
            <a:extLst>
              <a:ext uri="{FF2B5EF4-FFF2-40B4-BE49-F238E27FC236}">
                <a16:creationId xmlns:a16="http://schemas.microsoft.com/office/drawing/2014/main" id="{5C3A0317-07C5-421D-8353-23737ABD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EDE57-0569-294A-8E75-F2DA7D73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69" y="2285999"/>
            <a:ext cx="3936275" cy="16737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800" dirty="0"/>
              <a:t>target 3:</a:t>
            </a:r>
            <a:br>
              <a:rPr lang="en-US" dirty="0"/>
            </a:br>
            <a:r>
              <a:rPr lang="en-US" dirty="0"/>
              <a:t>EXAMPLE VIDEOS</a:t>
            </a:r>
            <a:br>
              <a:rPr lang="en-US" dirty="0"/>
            </a:br>
            <a:r>
              <a:rPr lang="en-US" sz="1800" dirty="0"/>
              <a:t> </a:t>
            </a:r>
          </a:p>
        </p:txBody>
      </p:sp>
      <p:pic>
        <p:nvPicPr>
          <p:cNvPr id="7" name="kick-trim_fast.mov" descr="kick-trim_fast.mov">
            <a:hlinkClick r:id="" action="ppaction://media"/>
            <a:extLst>
              <a:ext uri="{FF2B5EF4-FFF2-40B4-BE49-F238E27FC236}">
                <a16:creationId xmlns:a16="http://schemas.microsoft.com/office/drawing/2014/main" id="{A4D5EA99-2A3F-0B42-B0F1-7068552D3687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5739" y="761998"/>
            <a:ext cx="4125325" cy="2506134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  <p:pic>
        <p:nvPicPr>
          <p:cNvPr id="8" name="kick-2objs-fast.mov" descr="kick-2objs-fast.mov">
            <a:hlinkClick r:id="" action="ppaction://media"/>
            <a:extLst>
              <a:ext uri="{FF2B5EF4-FFF2-40B4-BE49-F238E27FC236}">
                <a16:creationId xmlns:a16="http://schemas.microsoft.com/office/drawing/2014/main" id="{4D6B4D7E-56C2-304D-9261-BBD1DDF52E6A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81337" y="3589867"/>
            <a:ext cx="4125325" cy="2506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74745A-DE92-F54C-A517-6DFEB6108C36}"/>
              </a:ext>
            </a:extLst>
          </p:cNvPr>
          <p:cNvSpPr txBox="1"/>
          <p:nvPr/>
        </p:nvSpPr>
        <p:spPr>
          <a:xfrm>
            <a:off x="7021936" y="392666"/>
            <a:ext cx="427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motion has been generated by MDM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995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409"/>
    </mc:Choice>
    <mc:Fallback>
      <p:transition spd="slow" advTm="11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94" objId="7"/>
        <p14:playEvt time="2679" objId="8"/>
        <p14:stopEvt time="9785" objId="7"/>
        <p14:stopEvt time="11293" objId="8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9" y="-786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Oval 37">
            <a:extLst>
              <a:ext uri="{FF2B5EF4-FFF2-40B4-BE49-F238E27FC236}">
                <a16:creationId xmlns:a16="http://schemas.microsoft.com/office/drawing/2014/main" id="{5C3A0317-07C5-421D-8353-23737ABD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DFCDC-AD86-C541-9581-0325F73A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862" y="2999444"/>
            <a:ext cx="3936275" cy="135170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110000"/>
              </a:lnSpc>
            </a:pPr>
            <a:br>
              <a:rPr lang="en-US" dirty="0"/>
            </a:br>
            <a:r>
              <a:rPr lang="en-US" sz="1800" dirty="0"/>
              <a:t>TARGET 4:</a:t>
            </a:r>
            <a:br>
              <a:rPr lang="en-US" dirty="0"/>
            </a:br>
            <a:r>
              <a:rPr lang="en-US" dirty="0"/>
              <a:t>PIPELINE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diagram of a process flow&#10;&#10;Description automatically generated">
            <a:extLst>
              <a:ext uri="{FF2B5EF4-FFF2-40B4-BE49-F238E27FC236}">
                <a16:creationId xmlns:a16="http://schemas.microsoft.com/office/drawing/2014/main" id="{FA3866C9-AB20-4341-872E-AB9CE043A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252" t="7325" r="4422" b="4998"/>
          <a:stretch/>
        </p:blipFill>
        <p:spPr>
          <a:xfrm>
            <a:off x="6444444" y="217742"/>
            <a:ext cx="5335180" cy="34575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4CC53A-A322-7E48-8EA8-05D67AA1E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4445" y="4149884"/>
            <a:ext cx="6005776" cy="2490374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IN" sz="1700" dirty="0"/>
              <a:t>Transfer model of SMPLX is used for conversion of SMPL mesh output of MDM to SMPLX parameters with 10475 vertices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To be followed by pre-processing (down-sampling, normalizing)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Initially a complicated 6-7 command process across 3 environments and code blocks with different conventions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Wrote script for 2-command, 2 environment conversion to SUMMON input form which also saves space.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300467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8358"/>
    </mc:Choice>
    <mc:Fallback>
      <p:transition spd="slow" advTm="4835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00AD6-741B-8B43-89D1-7894E652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67" y="404448"/>
            <a:ext cx="4991103" cy="1141004"/>
          </a:xfrm>
        </p:spPr>
        <p:txBody>
          <a:bodyPr>
            <a:normAutofit/>
          </a:bodyPr>
          <a:lstStyle/>
          <a:p>
            <a:r>
              <a:rPr lang="en-US" sz="1800" dirty="0"/>
              <a:t>Target 4:</a:t>
            </a:r>
            <a:br>
              <a:rPr lang="en-US" dirty="0"/>
            </a:br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6FC3F-0254-A44D-9440-F3A615171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667" y="1834517"/>
            <a:ext cx="5823441" cy="357086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IN" sz="1700" dirty="0"/>
              <a:t>Interaction is produced but objects are placed at semantically sub-optimal positions as shown in figure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Performance increase was not observed on fixing input format, increasing motion length, or hyperparameter tuning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May be due to small dataset that SUMMON is trained on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With improvement in performance, any arbitrarily long human motion that we generate from MDM can be enhanced with diverse scene interaction </a:t>
            </a:r>
          </a:p>
          <a:p>
            <a:pPr marL="0" indent="0">
              <a:lnSpc>
                <a:spcPct val="120000"/>
              </a:lnSpc>
              <a:buNone/>
            </a:pPr>
            <a:endParaRPr lang="en-IN" sz="1700" dirty="0"/>
          </a:p>
          <a:p>
            <a:pPr>
              <a:lnSpc>
                <a:spcPct val="120000"/>
              </a:lnSpc>
            </a:pPr>
            <a:endParaRPr lang="en-IN" sz="1700" dirty="0"/>
          </a:p>
          <a:p>
            <a:pPr marL="0" indent="0">
              <a:lnSpc>
                <a:spcPct val="120000"/>
              </a:lnSpc>
              <a:buNone/>
            </a:pPr>
            <a:endParaRPr lang="en-IN" sz="1700" dirty="0"/>
          </a:p>
          <a:p>
            <a:pPr>
              <a:lnSpc>
                <a:spcPct val="120000"/>
              </a:lnSpc>
            </a:pPr>
            <a:endParaRPr lang="en-US" sz="1700" dirty="0"/>
          </a:p>
        </p:txBody>
      </p:sp>
      <p:pic>
        <p:nvPicPr>
          <p:cNvPr id="5" name="Picture 4" descr="A computer screen shot of a white object&#10;&#10;Description automatically generated">
            <a:extLst>
              <a:ext uri="{FF2B5EF4-FFF2-40B4-BE49-F238E27FC236}">
                <a16:creationId xmlns:a16="http://schemas.microsoft.com/office/drawing/2014/main" id="{BADEA04F-BBC8-934B-97F8-968782CE5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90" t="26667" r="36444" b="13955"/>
          <a:stretch/>
        </p:blipFill>
        <p:spPr>
          <a:xfrm>
            <a:off x="7158774" y="762001"/>
            <a:ext cx="3976430" cy="533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6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3591"/>
    </mc:Choice>
    <mc:Fallback>
      <p:transition spd="slow" advTm="5359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2ED9-B94A-B647-99CE-14A1CE219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599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3C39-24EA-C447-8C98-C7A277F94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517" y="361678"/>
            <a:ext cx="6673769" cy="6133071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700" dirty="0"/>
              <a:t>Basic framework for synthetic human motion generation: both cases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SMPLX- transfer model integration with MDM for synthetic pipeline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Creation of diverse, densely annotated, large-scale dataset with MDM.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Script implementation for diverse one-to-many HOI scene generation.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Pipeline for scene addition to arbitrary motion generated by MDM. </a:t>
            </a:r>
          </a:p>
        </p:txBody>
      </p:sp>
    </p:spTree>
    <p:extLst>
      <p:ext uri="{BB962C8B-B14F-4D97-AF65-F5344CB8AC3E}">
        <p14:creationId xmlns:p14="http://schemas.microsoft.com/office/powerpoint/2010/main" val="3598760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6372"/>
    </mc:Choice>
    <mc:Fallback>
      <p:transition spd="slow" advTm="6637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DF9F6-819B-0B4C-890B-B2960CD9A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5999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F38C0-8F82-6446-8440-3EF887868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61292"/>
            <a:ext cx="5362803" cy="5334000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700" dirty="0"/>
              <a:t>Use of synthetic dataset (first without scene) to generate advanced 6DOF motion prediction algorithm that can be used to reduce latency in AR applications.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Improve performance of synthetic pipeline that takes MDM input to generate HOI 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Environment integration of SUMMON and MDM.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With scene dataset can be used to improve AR algorithms like SLAM </a:t>
            </a:r>
          </a:p>
          <a:p>
            <a:pPr>
              <a:lnSpc>
                <a:spcPct val="120000"/>
              </a:lnSpc>
            </a:pPr>
            <a:endParaRPr lang="en-US" sz="1700" dirty="0"/>
          </a:p>
          <a:p>
            <a:pPr marL="0" indent="0">
              <a:lnSpc>
                <a:spcPct val="12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950333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3009"/>
    </mc:Choice>
    <mc:Fallback>
      <p:transition spd="slow" advTm="3300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CD477-C618-DF4A-96B6-A4E59664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599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NEED FOR human motion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30B5F-002A-2C4F-BA33-000CAD992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61214"/>
            <a:ext cx="5362803" cy="5334000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endParaRPr lang="en-IN" sz="1700" dirty="0"/>
          </a:p>
          <a:p>
            <a:pPr>
              <a:lnSpc>
                <a:spcPct val="120000"/>
              </a:lnSpc>
            </a:pPr>
            <a:r>
              <a:rPr lang="en-IN" sz="1700" dirty="0"/>
              <a:t>AR user experience is heavily dependent on accurate human motion prediction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Delays cause misalignment between the virtual content and the physical world. Leads to a sense of time latency and dizziness for users.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Hence a need for accurate human motion prediction for a good virtual experience.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To develop accurate algorithms for 6DOF motion prediction, human motion datasets are needed.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Such data helps determine future position and viewpoint within an environment, allowing for proactive adjustment of virtual content based on anticipated perspective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199164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9219"/>
    </mc:Choice>
    <mc:Fallback>
      <p:transition spd="slow" advTm="3921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B598DCE-49A4-46FC-89A2-87E971ABE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9" name="Oval 38">
            <a:extLst>
              <a:ext uri="{FF2B5EF4-FFF2-40B4-BE49-F238E27FC236}">
                <a16:creationId xmlns:a16="http://schemas.microsoft.com/office/drawing/2014/main" id="{ED903D6B-9D52-4138-9E24-EB3F7AFA8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7864" y="760144"/>
            <a:ext cx="5356272" cy="5356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F1C3E-01CB-4C49-A763-22F33212E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717" y="1746913"/>
            <a:ext cx="4162567" cy="1883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THANK YOU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8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276"/>
    </mc:Choice>
    <mc:Fallback>
      <p:transition spd="slow" advTm="427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CD477-C618-DF4A-96B6-A4E59664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599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WHY SYNTHETIC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GENERATION?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30B5F-002A-2C4F-BA33-000CAD992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05883"/>
            <a:ext cx="4572000" cy="5334000"/>
          </a:xfrm>
        </p:spPr>
        <p:txBody>
          <a:bodyPr anchor="ctr">
            <a:normAutofit/>
          </a:bodyPr>
          <a:lstStyle/>
          <a:p>
            <a:r>
              <a:rPr lang="en-IN" sz="1700" dirty="0"/>
              <a:t>Capturing human motion data physically can be expensive and time-consuming.</a:t>
            </a:r>
          </a:p>
          <a:p>
            <a:r>
              <a:rPr lang="en-IN" sz="1700" dirty="0"/>
              <a:t>Synthetic data generation as an alternative is a feasible and cost-effective alternative.</a:t>
            </a:r>
          </a:p>
          <a:p>
            <a:r>
              <a:rPr lang="en-IN" sz="1700" dirty="0"/>
              <a:t>Synthetic data generation techniques enable the creation of large-scale and realistic human motion datasets.</a:t>
            </a:r>
          </a:p>
          <a:p>
            <a:r>
              <a:rPr lang="en-IN" sz="1700" dirty="0"/>
              <a:t>This project addresses the need of synthetic human motion data for reducing AR latency. </a:t>
            </a:r>
          </a:p>
        </p:txBody>
      </p:sp>
    </p:spTree>
    <p:extLst>
      <p:ext uri="{BB962C8B-B14F-4D97-AF65-F5344CB8AC3E}">
        <p14:creationId xmlns:p14="http://schemas.microsoft.com/office/powerpoint/2010/main" val="643181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7987"/>
    </mc:Choice>
    <mc:Fallback>
      <p:transition spd="slow" advTm="2798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7218290-08E7-4AB8-8549-F625B01F0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41F04-1F7F-6A47-B440-B91F9172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431" y="762001"/>
            <a:ext cx="4222570" cy="11410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Project goals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DFF33-4DDC-8847-B033-594F48B52A83}"/>
              </a:ext>
            </a:extLst>
          </p:cNvPr>
          <p:cNvSpPr txBox="1"/>
          <p:nvPr/>
        </p:nvSpPr>
        <p:spPr>
          <a:xfrm>
            <a:off x="1111432" y="2298609"/>
            <a:ext cx="4222570" cy="3797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en-US" sz="1700" b="1" dirty="0">
                <a:cs typeface="Arial" panose="020B0604020202020204" pitchFamily="34" charset="0"/>
              </a:rPr>
              <a:t>To generate framework for synthetic human motion generation for reducing latency in AR applications through advanced motion prediction algorithms. 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en-US" sz="1700" dirty="0">
                <a:cs typeface="Arial" panose="020B0604020202020204" pitchFamily="34" charset="0"/>
              </a:rPr>
              <a:t>Targets: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sz="1700" dirty="0">
                <a:cs typeface="Arial" panose="020B0604020202020204" pitchFamily="34" charset="0"/>
              </a:rPr>
              <a:t>Pure Human Motion 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sz="1700" dirty="0">
                <a:cs typeface="Arial" panose="020B0604020202020204" pitchFamily="34" charset="0"/>
              </a:rPr>
              <a:t>With scene w/o interaction 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sz="1700" dirty="0">
                <a:cs typeface="Arial" panose="020B0604020202020204" pitchFamily="34" charset="0"/>
              </a:rPr>
              <a:t>Including interaction with surrounding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endParaRPr lang="en-US" sz="1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AC6968-E97C-4229-A385-D68969BBA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Oval 26">
            <a:extLst>
              <a:ext uri="{FF2B5EF4-FFF2-40B4-BE49-F238E27FC236}">
                <a16:creationId xmlns:a16="http://schemas.microsoft.com/office/drawing/2014/main" id="{CE9A9457-874F-4EEB-BF07-9CEA561C1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3863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976D2AF7-356B-FB43-4B0C-CCFF60B26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4192" y="1903005"/>
            <a:ext cx="3045513" cy="304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70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1107"/>
    </mc:Choice>
    <mc:Fallback>
      <p:transition spd="slow" advTm="2110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Reading a book and drinking coffee on the table">
            <a:extLst>
              <a:ext uri="{FF2B5EF4-FFF2-40B4-BE49-F238E27FC236}">
                <a16:creationId xmlns:a16="http://schemas.microsoft.com/office/drawing/2014/main" id="{000E9FDB-659D-6B06-BE8D-64372924A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288" b="13462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18" name="Oval 12">
            <a:extLst>
              <a:ext uri="{FF2B5EF4-FFF2-40B4-BE49-F238E27FC236}">
                <a16:creationId xmlns:a16="http://schemas.microsoft.com/office/drawing/2014/main" id="{5E46B165-E118-452A-83D6-DE891373E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652" y="1260628"/>
            <a:ext cx="4336744" cy="43367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F885C-FD6D-924F-8BC3-47BEF803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522" y="2096563"/>
            <a:ext cx="3425005" cy="16406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/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682807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5"/>
    </mc:Choice>
    <mc:Fallback>
      <p:transition spd="slow" advTm="615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4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884B0-CF7E-D94B-8407-A92CB5F6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7" y="191499"/>
            <a:ext cx="6707609" cy="1141004"/>
          </a:xfrm>
        </p:spPr>
        <p:txBody>
          <a:bodyPr>
            <a:normAutofit/>
          </a:bodyPr>
          <a:lstStyle/>
          <a:p>
            <a:r>
              <a:rPr lang="en-US" dirty="0"/>
              <a:t>Without scene generation: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7C12F-2994-1D47-B96F-BC910D035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223" y="1471871"/>
            <a:ext cx="6914330" cy="422287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IN" sz="1700" dirty="0"/>
              <a:t>Human motion is modelled as a sequence of joints positions in space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Generative/VAE models are low-quality or limited in expressiveness.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Diffusion models are promising for human motion synthesis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Motion Diffusion Model (MDM) is chosen for our use case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It is SOTA in generating diverse, realistic human motion 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However, MDM generates short time period motion</a:t>
            </a:r>
          </a:p>
          <a:p>
            <a:pPr>
              <a:lnSpc>
                <a:spcPct val="120000"/>
              </a:lnSpc>
            </a:pPr>
            <a:r>
              <a:rPr lang="en-IN" sz="1700" dirty="0" err="1"/>
              <a:t>DoubleTake</a:t>
            </a:r>
            <a:r>
              <a:rPr lang="en-IN" sz="1700" dirty="0"/>
              <a:t> module enables the efficient generation of long motion sequences in a zero-shot manner using MDM as a prior. </a:t>
            </a:r>
            <a:endParaRPr lang="en-US" sz="1700" dirty="0"/>
          </a:p>
          <a:p>
            <a:pPr>
              <a:lnSpc>
                <a:spcPct val="120000"/>
              </a:lnSpc>
            </a:pPr>
            <a:endParaRPr lang="en-IN" sz="1700" dirty="0"/>
          </a:p>
          <a:p>
            <a:pPr>
              <a:lnSpc>
                <a:spcPct val="120000"/>
              </a:lnSpc>
            </a:pPr>
            <a:endParaRPr lang="en-IN" sz="1700" dirty="0"/>
          </a:p>
          <a:p>
            <a:pPr>
              <a:lnSpc>
                <a:spcPct val="120000"/>
              </a:lnSpc>
            </a:pPr>
            <a:endParaRPr lang="en-IN" sz="1700" dirty="0"/>
          </a:p>
        </p:txBody>
      </p:sp>
      <p:pic>
        <p:nvPicPr>
          <p:cNvPr id="7" name="Picture 6" descr="A person standing on a mat&#10;&#10;Description automatically generated">
            <a:extLst>
              <a:ext uri="{FF2B5EF4-FFF2-40B4-BE49-F238E27FC236}">
                <a16:creationId xmlns:a16="http://schemas.microsoft.com/office/drawing/2014/main" id="{D1BE6346-519F-0D43-BF96-26E0C3131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776" y="1332503"/>
            <a:ext cx="2733001" cy="391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8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6644"/>
    </mc:Choice>
    <mc:Fallback>
      <p:transition spd="slow" advTm="4664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E89029-0776-5E47-B7A6-B932C5FA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62" y="197086"/>
            <a:ext cx="5951094" cy="1141004"/>
          </a:xfrm>
        </p:spPr>
        <p:txBody>
          <a:bodyPr>
            <a:normAutofit/>
          </a:bodyPr>
          <a:lstStyle/>
          <a:p>
            <a:r>
              <a:rPr lang="en-US" dirty="0"/>
              <a:t>WITH SCENE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2B8DF-ECF4-8343-AB4D-F4CB4AAB5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79" y="1338090"/>
            <a:ext cx="7164842" cy="257523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700" dirty="0"/>
              <a:t>Two high level classes of models for scene generation with human motion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First type of models(CVAE based) </a:t>
            </a:r>
            <a:r>
              <a:rPr lang="en-IN" sz="1700" dirty="0"/>
              <a:t>fit the generated human to a fixed scene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 Pure Human motion contains rich information about the scene they are in.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SUMMON model was chosen as it fits scene to motion using that information, and maintains integrity of human motion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30174-BDD1-9C4D-B5DA-70423D7D5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409"/>
          <a:stretch/>
        </p:blipFill>
        <p:spPr>
          <a:xfrm>
            <a:off x="8205200" y="513347"/>
            <a:ext cx="3400238" cy="279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B5B557-57B8-6646-813D-CED098D0C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8151614" y="3307347"/>
            <a:ext cx="3498850" cy="2794000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7AD4ADA9-C440-CF4F-A20A-E926B41C2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53" y="3664201"/>
            <a:ext cx="6580294" cy="2944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499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9804"/>
    </mc:Choice>
    <mc:Fallback>
      <p:transition spd="slow" advTm="7980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Rolls of blueprints">
            <a:extLst>
              <a:ext uri="{FF2B5EF4-FFF2-40B4-BE49-F238E27FC236}">
                <a16:creationId xmlns:a16="http://schemas.microsoft.com/office/drawing/2014/main" id="{30124A2E-F88F-A040-16A1-C812D9C8D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309" b="14441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5E46B165-E118-452A-83D6-DE891373E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652" y="1260628"/>
            <a:ext cx="4336744" cy="43367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F885C-FD6D-924F-8BC3-47BEF803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521" y="2301308"/>
            <a:ext cx="3425005" cy="16406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dirty="0"/>
              <a:t>PROGRESS</a:t>
            </a:r>
            <a:br>
              <a:rPr lang="en-US" sz="2400" dirty="0"/>
            </a:br>
            <a:r>
              <a:rPr lang="en-US" sz="2400" dirty="0"/>
              <a:t>AND</a:t>
            </a:r>
            <a:br>
              <a:rPr lang="en-US" sz="2400" dirty="0"/>
            </a:br>
            <a:r>
              <a:rPr lang="en-US" sz="2400" dirty="0"/>
              <a:t>Deliverables</a:t>
            </a:r>
          </a:p>
        </p:txBody>
      </p:sp>
    </p:spTree>
    <p:extLst>
      <p:ext uri="{BB962C8B-B14F-4D97-AF65-F5344CB8AC3E}">
        <p14:creationId xmlns:p14="http://schemas.microsoft.com/office/powerpoint/2010/main" val="1271907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7"/>
    </mc:Choice>
    <mc:Fallback>
      <p:transition spd="slow" advTm="333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D19ADF2-65BD-45E9-8475-C8E746B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C24C5-83DD-F442-9506-9139FCD2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7" y="953498"/>
            <a:ext cx="5242115" cy="1141004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10000"/>
              </a:lnSpc>
            </a:pPr>
            <a:br>
              <a:rPr lang="en-US" sz="2000" dirty="0"/>
            </a:br>
            <a:r>
              <a:rPr lang="en-US" sz="2000" dirty="0"/>
              <a:t>1.MDM+ Doubletake</a:t>
            </a:r>
            <a:br>
              <a:rPr lang="en-US" sz="2000" dirty="0"/>
            </a:br>
            <a:r>
              <a:rPr lang="en-US" sz="2000" dirty="0"/>
              <a:t>2.SUMMON</a:t>
            </a:r>
            <a:br>
              <a:rPr lang="en-US" sz="2000" dirty="0"/>
            </a:br>
            <a:r>
              <a:rPr lang="en-US" sz="2000" dirty="0"/>
              <a:t>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5459E-E19A-5549-90A1-86309DDE5648}"/>
              </a:ext>
            </a:extLst>
          </p:cNvPr>
          <p:cNvSpPr txBox="1"/>
          <p:nvPr/>
        </p:nvSpPr>
        <p:spPr>
          <a:xfrm>
            <a:off x="1104897" y="2286000"/>
            <a:ext cx="4991103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dirty="0"/>
              <a:t>Implemented framework that generates human joint positions over time using MDM </a:t>
            </a: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dirty="0"/>
              <a:t>Extended with </a:t>
            </a:r>
            <a:r>
              <a:rPr lang="en-US" dirty="0" err="1"/>
              <a:t>DoubleTake</a:t>
            </a:r>
            <a:r>
              <a:rPr lang="en-US" dirty="0"/>
              <a:t> implementation</a:t>
            </a:r>
            <a:br>
              <a:rPr lang="en-US" dirty="0"/>
            </a:br>
            <a:r>
              <a:rPr lang="en-US" dirty="0"/>
              <a:t>of </a:t>
            </a:r>
            <a:r>
              <a:rPr lang="en-US" dirty="0" err="1"/>
              <a:t>PriorMDM</a:t>
            </a:r>
            <a:r>
              <a:rPr lang="en-US" dirty="0"/>
              <a:t> for long term motion generation,</a:t>
            </a:r>
            <a:br>
              <a:rPr lang="en-US" dirty="0"/>
            </a:br>
            <a:r>
              <a:rPr lang="en-US" dirty="0"/>
              <a:t>with output in the same format </a:t>
            </a: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dirty="0"/>
              <a:t>Implemented framework for scene synthesis with human motion in </a:t>
            </a:r>
            <a:r>
              <a:rPr lang="en-US" dirty="0" err="1"/>
              <a:t>PyTorch</a:t>
            </a:r>
            <a:r>
              <a:rPr lang="en-US" dirty="0"/>
              <a:t> with SUMMON </a:t>
            </a: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dirty="0"/>
              <a:t>Summon takes human input in SMPL-X </a:t>
            </a:r>
            <a:r>
              <a:rPr lang="en-US" dirty="0" err="1"/>
              <a:t>downsampled</a:t>
            </a:r>
            <a:r>
              <a:rPr lang="en-US" dirty="0"/>
              <a:t> form </a:t>
            </a:r>
          </a:p>
          <a:p>
            <a:pPr>
              <a:lnSpc>
                <a:spcPct val="130000"/>
              </a:lnSpc>
              <a:spcAft>
                <a:spcPts val="600"/>
              </a:spcAft>
              <a:buSzPct val="85000"/>
            </a:pPr>
            <a:endParaRPr lang="en-US" dirty="0"/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30000"/>
              </a:lnSpc>
              <a:spcAft>
                <a:spcPts val="600"/>
              </a:spcAft>
              <a:buSzPct val="85000"/>
            </a:pPr>
            <a:endParaRPr lang="en-US" dirty="0"/>
          </a:p>
          <a:p>
            <a:pPr>
              <a:lnSpc>
                <a:spcPct val="130000"/>
              </a:lnSpc>
              <a:spcAft>
                <a:spcPts val="600"/>
              </a:spcAft>
              <a:buSzPct val="85000"/>
            </a:pPr>
            <a:endParaRPr lang="en-US" dirty="0"/>
          </a:p>
        </p:txBody>
      </p:sp>
      <p:pic>
        <p:nvPicPr>
          <p:cNvPr id="6" name="walk_sit_mdm.mp4" descr="walk_sit_mdm.mp4">
            <a:hlinkClick r:id="" action="ppaction://media"/>
            <a:extLst>
              <a:ext uri="{FF2B5EF4-FFF2-40B4-BE49-F238E27FC236}">
                <a16:creationId xmlns:a16="http://schemas.microsoft.com/office/drawing/2014/main" id="{34C00F0E-FC71-C843-9687-5D38DBFDC67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88629" y="1260324"/>
            <a:ext cx="2007810" cy="2007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circle_mdm.mp4" descr="circle_mdm.mp4">
            <a:hlinkClick r:id="" action="ppaction://media"/>
            <a:extLst>
              <a:ext uri="{FF2B5EF4-FFF2-40B4-BE49-F238E27FC236}">
                <a16:creationId xmlns:a16="http://schemas.microsoft.com/office/drawing/2014/main" id="{C156E9B9-9E4E-EF4B-AAAB-35B412599AC4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361100" y="1199234"/>
            <a:ext cx="2068899" cy="20688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long-motion-final.mp4" descr="long-motion-final.mp4">
            <a:hlinkClick r:id="" action="ppaction://media"/>
            <a:extLst>
              <a:ext uri="{FF2B5EF4-FFF2-40B4-BE49-F238E27FC236}">
                <a16:creationId xmlns:a16="http://schemas.microsoft.com/office/drawing/2014/main" id="{2BBEC4EF-0849-E946-AA80-5E41BAC12AE5}"/>
              </a:ext>
            </a:extLst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361100" y="3589867"/>
            <a:ext cx="2068899" cy="20688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7521EE-0FF2-514F-AF14-5B1B364AD6A8}"/>
              </a:ext>
            </a:extLst>
          </p:cNvPr>
          <p:cNvSpPr txBox="1"/>
          <p:nvPr/>
        </p:nvSpPr>
        <p:spPr>
          <a:xfrm>
            <a:off x="9718431" y="5720861"/>
            <a:ext cx="1887415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motion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FF7947-DD48-9348-AFED-22F08CBD2C96}"/>
              </a:ext>
            </a:extLst>
          </p:cNvPr>
          <p:cNvSpPr txBox="1"/>
          <p:nvPr/>
        </p:nvSpPr>
        <p:spPr>
          <a:xfrm>
            <a:off x="8200292" y="793047"/>
            <a:ext cx="1887415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outputs</a:t>
            </a:r>
          </a:p>
        </p:txBody>
      </p:sp>
      <p:pic>
        <p:nvPicPr>
          <p:cNvPr id="14" name="Picture 13" descr="A black and white image of a person falling off a parachute&#10;&#10;Description automatically generated">
            <a:extLst>
              <a:ext uri="{FF2B5EF4-FFF2-40B4-BE49-F238E27FC236}">
                <a16:creationId xmlns:a16="http://schemas.microsoft.com/office/drawing/2014/main" id="{FEA531EC-5351-F045-894A-C553A7C3D63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500" r="-2" b="-2"/>
          <a:stretch/>
        </p:blipFill>
        <p:spPr>
          <a:xfrm>
            <a:off x="6962269" y="3550853"/>
            <a:ext cx="2170008" cy="21700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4267F9-9E4E-1245-84EC-EDF622BA2087}"/>
              </a:ext>
            </a:extLst>
          </p:cNvPr>
          <p:cNvSpPr txBox="1"/>
          <p:nvPr/>
        </p:nvSpPr>
        <p:spPr>
          <a:xfrm>
            <a:off x="7438292" y="5816010"/>
            <a:ext cx="1887415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1218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3597"/>
    </mc:Choice>
    <mc:Fallback>
      <p:transition spd="slow" advTm="23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19" objId="6"/>
        <p14:playEvt time="1808" objId="7"/>
        <p14:playEvt time="2391" objId="8"/>
        <p14:stopEvt time="7040" objId="6"/>
        <p14:stopEvt time="7824" objId="7"/>
        <p14:stopEvt time="20424" objId="8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7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1|0.3|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3"/>
</p:tagLst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1290</Words>
  <Application>Microsoft Macintosh PowerPoint</Application>
  <PresentationFormat>Widescreen</PresentationFormat>
  <Paragraphs>127</Paragraphs>
  <Slides>20</Slides>
  <Notes>10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Trade Gothic Next Cond</vt:lpstr>
      <vt:lpstr>Trade Gothic Next Light</vt:lpstr>
      <vt:lpstr>PortalVTI</vt:lpstr>
      <vt:lpstr>SYNTHETIC HUMAN MOTION GENERATION  For AR</vt:lpstr>
      <vt:lpstr>NEED FOR human motion data?</vt:lpstr>
      <vt:lpstr>WHY SYNTHETIC GENERATION?</vt:lpstr>
      <vt:lpstr>Project goals </vt:lpstr>
      <vt:lpstr>LITERATURE REVIEW</vt:lpstr>
      <vt:lpstr>Without scene generation: </vt:lpstr>
      <vt:lpstr>WITH SCENE GENERATION</vt:lpstr>
      <vt:lpstr>PROGRESS AND Deliverables</vt:lpstr>
      <vt:lpstr> 1.MDM+ Doubletake 2.SUMMON IMPLEMENTATION</vt:lpstr>
      <vt:lpstr>Target 1: DIVERSE DENSELY Annotated HUMAN DATASET generation</vt:lpstr>
      <vt:lpstr>TARGET 2: one-to-many  scene generation 1.object replacement 2.Object manipulation  </vt:lpstr>
      <vt:lpstr>Target 2 one-to-many  scene generation: output videos </vt:lpstr>
      <vt:lpstr>Targets 3 &amp; 4: SYNTHETIC PIPELINE FOR  MOTION SYNTHESIS</vt:lpstr>
      <vt:lpstr>TARGET 3: pipeline</vt:lpstr>
      <vt:lpstr>target 3: EXAMPLE VIDEOS  </vt:lpstr>
      <vt:lpstr> TARGET 4: PIPELINE </vt:lpstr>
      <vt:lpstr>Target 4: OUTPUT</vt:lpstr>
      <vt:lpstr>Contributions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SYNTHETIC HUMAN MOTION GENERATION  For AR</dc:title>
  <dc:creator>Tejas Ramakrishnan</dc:creator>
  <cp:lastModifiedBy>Tejas Ramakrishnan</cp:lastModifiedBy>
  <cp:revision>2</cp:revision>
  <dcterms:created xsi:type="dcterms:W3CDTF">2023-07-06T21:10:25Z</dcterms:created>
  <dcterms:modified xsi:type="dcterms:W3CDTF">2023-07-07T08:23:48Z</dcterms:modified>
</cp:coreProperties>
</file>